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6" r:id="rId4"/>
  </p:sldMasterIdLst>
  <p:notesMasterIdLst>
    <p:notesMasterId r:id="rId32"/>
  </p:notesMasterIdLst>
  <p:sldIdLst>
    <p:sldId id="260" r:id="rId5"/>
    <p:sldId id="25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279" r:id="rId16"/>
    <p:sldId id="280" r:id="rId17"/>
    <p:sldId id="281" r:id="rId18"/>
    <p:sldId id="286" r:id="rId19"/>
    <p:sldId id="287" r:id="rId20"/>
    <p:sldId id="272" r:id="rId21"/>
    <p:sldId id="263" r:id="rId22"/>
    <p:sldId id="261" r:id="rId23"/>
    <p:sldId id="276" r:id="rId24"/>
    <p:sldId id="277" r:id="rId25"/>
    <p:sldId id="274" r:id="rId26"/>
    <p:sldId id="288" r:id="rId27"/>
    <p:sldId id="265" r:id="rId28"/>
    <p:sldId id="289" r:id="rId29"/>
    <p:sldId id="290" r:id="rId30"/>
    <p:sldId id="266" r:id="rId3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DC088-1B05-4F66-BDF6-C1A32C9089C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E14ED-7485-4B18-9632-B5856D973F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716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E14ED-7485-4B18-9632-B5856D973F5F}" type="slidenum">
              <a:rPr lang="es-AR" smtClean="0"/>
              <a:t>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436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963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802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01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ì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4 Grupo"/>
          <p:cNvGrpSpPr>
            <a:grpSpLocks/>
          </p:cNvGrpSpPr>
          <p:nvPr userDrawn="1"/>
        </p:nvGrpSpPr>
        <p:grpSpPr bwMode="auto">
          <a:xfrm>
            <a:off x="0" y="0"/>
            <a:ext cx="4284663" cy="6858000"/>
            <a:chOff x="0" y="0"/>
            <a:chExt cx="4283968" cy="6858000"/>
          </a:xfrm>
        </p:grpSpPr>
        <p:sp>
          <p:nvSpPr>
            <p:cNvPr id="5" name="5 Rectángulo"/>
            <p:cNvSpPr/>
            <p:nvPr/>
          </p:nvSpPr>
          <p:spPr>
            <a:xfrm>
              <a:off x="0" y="0"/>
              <a:ext cx="2123730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6" name="6 Triángulo rectángulo"/>
            <p:cNvSpPr/>
            <p:nvPr/>
          </p:nvSpPr>
          <p:spPr>
            <a:xfrm>
              <a:off x="0" y="1916113"/>
              <a:ext cx="4283968" cy="4941887"/>
            </a:xfrm>
            <a:prstGeom prst="rtTriangle">
              <a:avLst/>
            </a:prstGeom>
            <a:solidFill>
              <a:srgbClr val="009B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7" name="7 Triángulo rectángulo"/>
            <p:cNvSpPr/>
            <p:nvPr/>
          </p:nvSpPr>
          <p:spPr>
            <a:xfrm>
              <a:off x="0" y="3068638"/>
              <a:ext cx="3347495" cy="3789362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</p:grpSp>
      <p:sp>
        <p:nvSpPr>
          <p:cNvPr id="8" name="8 Rectángulo"/>
          <p:cNvSpPr/>
          <p:nvPr userDrawn="1"/>
        </p:nvSpPr>
        <p:spPr>
          <a:xfrm>
            <a:off x="2124075" y="0"/>
            <a:ext cx="70199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2195736" y="1700808"/>
            <a:ext cx="6491064" cy="4425355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ü"/>
              <a:defRPr sz="3200"/>
            </a:lvl1pPr>
            <a:lvl2pPr>
              <a:buFont typeface="Wingdings" pitchFamily="2" charset="2"/>
              <a:buChar char="§"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11" name="2 Marcador de texto"/>
          <p:cNvSpPr>
            <a:spLocks noGrp="1"/>
          </p:cNvSpPr>
          <p:nvPr>
            <p:ph type="body" idx="13"/>
          </p:nvPr>
        </p:nvSpPr>
        <p:spPr>
          <a:xfrm>
            <a:off x="2195736" y="260648"/>
            <a:ext cx="6480720" cy="1068139"/>
          </a:xfrm>
        </p:spPr>
        <p:txBody>
          <a:bodyPr anchor="b">
            <a:noAutofit/>
          </a:bodyPr>
          <a:lstStyle>
            <a:lvl1pPr marL="0" indent="0" algn="r">
              <a:buNone/>
              <a:defRPr sz="3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9" name="1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DEE1C-6C4A-40C1-92F4-71293297DA70}" type="datetimeFigureOut">
              <a:rPr lang="es-AR"/>
              <a:pPr>
                <a:defRPr/>
              </a:pPr>
              <a:t>29/06/2016</a:t>
            </a:fld>
            <a:endParaRPr lang="es-AR"/>
          </a:p>
        </p:txBody>
      </p:sp>
      <p:sp>
        <p:nvSpPr>
          <p:cNvPr id="12" name="2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3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1DD1-B510-46BA-AA98-200CAAADDFB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60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15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66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81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00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07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7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2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7393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223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51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72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54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ì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4 Grupo"/>
          <p:cNvGrpSpPr>
            <a:grpSpLocks/>
          </p:cNvGrpSpPr>
          <p:nvPr userDrawn="1"/>
        </p:nvGrpSpPr>
        <p:grpSpPr bwMode="auto">
          <a:xfrm>
            <a:off x="0" y="0"/>
            <a:ext cx="4284663" cy="6858000"/>
            <a:chOff x="0" y="0"/>
            <a:chExt cx="4283968" cy="6858000"/>
          </a:xfrm>
        </p:grpSpPr>
        <p:sp>
          <p:nvSpPr>
            <p:cNvPr id="5" name="5 Rectángulo"/>
            <p:cNvSpPr/>
            <p:nvPr/>
          </p:nvSpPr>
          <p:spPr>
            <a:xfrm>
              <a:off x="0" y="0"/>
              <a:ext cx="2123730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6" name="6 Triángulo rectángulo"/>
            <p:cNvSpPr/>
            <p:nvPr/>
          </p:nvSpPr>
          <p:spPr>
            <a:xfrm>
              <a:off x="0" y="1916113"/>
              <a:ext cx="4283968" cy="4941887"/>
            </a:xfrm>
            <a:prstGeom prst="rtTriangle">
              <a:avLst/>
            </a:prstGeom>
            <a:solidFill>
              <a:srgbClr val="009B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7" name="7 Triángulo rectángulo"/>
            <p:cNvSpPr/>
            <p:nvPr/>
          </p:nvSpPr>
          <p:spPr>
            <a:xfrm>
              <a:off x="0" y="3068638"/>
              <a:ext cx="3347495" cy="3789362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</p:grpSp>
      <p:sp>
        <p:nvSpPr>
          <p:cNvPr id="8" name="8 Rectángulo"/>
          <p:cNvSpPr/>
          <p:nvPr userDrawn="1"/>
        </p:nvSpPr>
        <p:spPr>
          <a:xfrm>
            <a:off x="2124075" y="0"/>
            <a:ext cx="70199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2195736" y="1700808"/>
            <a:ext cx="6491064" cy="4425355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ü"/>
              <a:defRPr sz="3200"/>
            </a:lvl1pPr>
            <a:lvl2pPr>
              <a:buFont typeface="Wingdings" pitchFamily="2" charset="2"/>
              <a:buChar char="§"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11" name="2 Marcador de texto"/>
          <p:cNvSpPr>
            <a:spLocks noGrp="1"/>
          </p:cNvSpPr>
          <p:nvPr>
            <p:ph type="body" idx="13"/>
          </p:nvPr>
        </p:nvSpPr>
        <p:spPr>
          <a:xfrm>
            <a:off x="2195736" y="260648"/>
            <a:ext cx="6480720" cy="1068139"/>
          </a:xfrm>
        </p:spPr>
        <p:txBody>
          <a:bodyPr anchor="b">
            <a:noAutofit/>
          </a:bodyPr>
          <a:lstStyle>
            <a:lvl1pPr marL="0" indent="0" algn="r">
              <a:buNone/>
              <a:defRPr sz="3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9" name="1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DEE1C-6C4A-40C1-92F4-71293297DA70}" type="datetimeFigureOut">
              <a:rPr lang="es-AR"/>
              <a:pPr>
                <a:defRPr/>
              </a:pPr>
              <a:t>29/06/2016</a:t>
            </a:fld>
            <a:endParaRPr lang="es-AR"/>
          </a:p>
        </p:txBody>
      </p:sp>
      <p:sp>
        <p:nvSpPr>
          <p:cNvPr id="12" name="2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3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1DD1-B510-46BA-AA98-200CAAADDFB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9105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725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74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21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182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7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4601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39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358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1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581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448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804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74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727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9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2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896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7973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084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20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407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0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054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8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99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942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467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433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513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8BB5-A285-407A-BD84-284825AFF58D}" type="datetimeFigureOut">
              <a:rPr lang="es-AR" smtClean="0"/>
              <a:t>29/06/2016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C0561-00EA-485D-B2E8-B529577DB5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83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8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4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707B-4048-4169-8DD0-AD0E0F60888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DD2F-F5CA-4DEE-8F55-033EFD3D87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2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semprendedores@produccion.gob.ar" TargetMode="Externa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ogensenmagal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pac@producci&#243;n.gob.ar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pac@producci&#243;n.gob.ar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financiamiento@produccion.gob.ar" TargetMode="External"/><Relationship Id="rId2" Type="http://schemas.openxmlformats.org/officeDocument/2006/relationships/hyperlink" Target="http://www.produccion.gob.ar/fonapym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duccion.gob.ar/regimen-de-bonificacion-de-tasa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duccion.gob.ar/regimen-de-bonificacion-de-tasas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inanciamiento@produccion.gob.ar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empresario@produccion.gob.a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052736"/>
            <a:ext cx="7380312" cy="581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Triángulo isósceles"/>
          <p:cNvSpPr/>
          <p:nvPr/>
        </p:nvSpPr>
        <p:spPr>
          <a:xfrm rot="5400000">
            <a:off x="-1920083" y="1882475"/>
            <a:ext cx="7677472" cy="3910328"/>
          </a:xfrm>
          <a:prstGeom prst="triangle">
            <a:avLst>
              <a:gd name="adj" fmla="val 4976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Triángulo isósceles"/>
          <p:cNvSpPr/>
          <p:nvPr/>
        </p:nvSpPr>
        <p:spPr>
          <a:xfrm>
            <a:off x="637761" y="3806002"/>
            <a:ext cx="6454519" cy="3191762"/>
          </a:xfrm>
          <a:prstGeom prst="triangle">
            <a:avLst>
              <a:gd name="adj" fmla="val 49807"/>
            </a:avLst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Triángulo isósceles"/>
          <p:cNvSpPr/>
          <p:nvPr/>
        </p:nvSpPr>
        <p:spPr>
          <a:xfrm rot="10800000">
            <a:off x="-33352" y="-1098"/>
            <a:ext cx="2330330" cy="112474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8360"/>
            <a:ext cx="35528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1131813" y="1232756"/>
            <a:ext cx="69127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SUBSECRETARIA DE POLITICAS Y GESTION </a:t>
            </a:r>
            <a:r>
              <a:rPr lang="en-US" sz="25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PyME</a:t>
            </a:r>
            <a:endParaRPr lang="es-AR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943683" y="2659271"/>
            <a:ext cx="38300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</a:t>
            </a:r>
          </a:p>
          <a:p>
            <a:pPr algn="ctr"/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29 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s-AR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Junio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2016</a:t>
            </a:r>
            <a:endParaRPr lang="es-AR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24" name="1023 Conector recto"/>
          <p:cNvCxnSpPr/>
          <p:nvPr/>
        </p:nvCxnSpPr>
        <p:spPr>
          <a:xfrm>
            <a:off x="3563888" y="2274550"/>
            <a:ext cx="41764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9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FOMENTO AL FINANCIAMIENTO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95736" y="96156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INCORPORA A LAS SRL PARA EMITIR OBLIGACIONES NEGOCIABLES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267744" y="404664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OBLIGACIONES NEGOCIABLES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67744" y="1772816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FOGAPYME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95736" y="2348880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AMPLIA A ENTIDADES NO FINANCIERAS Y A INSTRUMENTOS EMITIDOS BAJO OFERTA PUBLICA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ELIMINA LIMITE DEL 25% PARA GARANTIAS DIRECTAS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267744" y="3545140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REGIMEN DE BONIFICACION DE TASA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95736" y="4121204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AMPLIA APLICACION DE CUPO A ENTIDADES NO FINANCIERAS Y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PyMES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QUE EMITAN BAJO OFERTA PUBLICA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267744" y="5229200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SOCIEDAD GARANTICA RECIPROCA (SGR)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95736" y="5805264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INCORPORA SANCIONES AL INCUMPLIMIENTO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REFORMAS MENORES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95736" y="961564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USO COMUN DE LA DEFINICION DE LA LEY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267744" y="404664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DEFINICION </a:t>
            </a:r>
            <a:r>
              <a:rPr lang="en-US" sz="2800" b="1" dirty="0" err="1" smtClean="0">
                <a:solidFill>
                  <a:schemeClr val="bg1"/>
                </a:solidFill>
              </a:rPr>
              <a:t>PyME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67744" y="1412776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REGISTRO </a:t>
            </a:r>
            <a:r>
              <a:rPr lang="en-US" sz="2800" b="1" dirty="0" err="1" smtClean="0">
                <a:solidFill>
                  <a:schemeClr val="bg1"/>
                </a:solidFill>
              </a:rPr>
              <a:t>PyME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95736" y="1988840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SE AMPLIA EL ALCANCE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267744" y="2492896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REGISTRO CONSULTORES </a:t>
            </a:r>
            <a:r>
              <a:rPr lang="en-US" sz="2800" b="1" dirty="0" err="1" smtClean="0">
                <a:solidFill>
                  <a:schemeClr val="bg1"/>
                </a:solidFill>
              </a:rPr>
              <a:t>PyME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95736" y="3068960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SE MEJORA SU DISEÑO  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267744" y="3574177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CREDITO FISCAL PARA CAPACITACION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95736" y="4150241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SE PASA EL TOPE DE 8% A 30% BUSCANDO MEJORAR EL ALCANCE EN MICRO Y PEQUEÑAS EMPRESAS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Marcador de contenido 1"/>
          <p:cNvSpPr>
            <a:spLocks noGrp="1"/>
          </p:cNvSpPr>
          <p:nvPr>
            <p:ph idx="1"/>
          </p:nvPr>
        </p:nvSpPr>
        <p:spPr>
          <a:xfrm>
            <a:off x="1326468" y="2636912"/>
            <a:ext cx="649106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PROGRAMAS PARA LOS EMPRENDEDORES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0"/>
          <p:cNvSpPr txBox="1"/>
          <p:nvPr/>
        </p:nvSpPr>
        <p:spPr>
          <a:xfrm>
            <a:off x="0" y="376132"/>
            <a:ext cx="2051720" cy="96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r>
              <a:rPr lang="es-AR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PROGRAMAS DE LA</a:t>
            </a:r>
          </a:p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r>
              <a:rPr lang="es-AR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SUBSECRETARÍA DE</a:t>
            </a:r>
          </a:p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r>
              <a:rPr lang="es-AR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EMPRENDEDORES</a:t>
            </a:r>
            <a:endParaRPr lang="es-AR" b="1" dirty="0">
              <a:solidFill>
                <a:prstClr val="black">
                  <a:lumMod val="75000"/>
                  <a:lumOff val="25000"/>
                </a:prstClr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2339751" y="405228"/>
            <a:ext cx="6620035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86678" y="692696"/>
            <a:ext cx="3887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prstClr val="white"/>
                </a:solidFill>
              </a:rPr>
              <a:t>Motivación/Desarrollo de Capacidades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339752" y="1340768"/>
            <a:ext cx="2160240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5" name="Shape 40"/>
          <p:cNvSpPr txBox="1"/>
          <p:nvPr/>
        </p:nvSpPr>
        <p:spPr>
          <a:xfrm>
            <a:off x="2394012" y="1412776"/>
            <a:ext cx="2051720" cy="19442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Academia Argentina Emprende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Club Emprendedor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Ciudades para emprender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Nodos de innovación social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427984" y="1628800"/>
            <a:ext cx="2160240" cy="213970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7" name="Shape 40"/>
          <p:cNvSpPr txBox="1"/>
          <p:nvPr/>
        </p:nvSpPr>
        <p:spPr>
          <a:xfrm>
            <a:off x="4482244" y="1700808"/>
            <a:ext cx="2051720" cy="1512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PAC emprendedores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PAC incubadoras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Capital Semilla</a:t>
            </a:r>
            <a:b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</a:br>
            <a:endParaRPr lang="es-AR" sz="1700" b="1" dirty="0" smtClean="0">
              <a:solidFill>
                <a:prstClr val="black">
                  <a:lumMod val="75000"/>
                  <a:lumOff val="25000"/>
                </a:prstClr>
              </a:solidFill>
              <a:ea typeface="Open Sans"/>
              <a:cs typeface="Open Sans"/>
              <a:sym typeface="Open Sans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s-AR" sz="1700" b="1" dirty="0">
              <a:solidFill>
                <a:prstClr val="black">
                  <a:lumMod val="75000"/>
                  <a:lumOff val="25000"/>
                </a:prstClr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4430576" y="764704"/>
            <a:ext cx="4529210" cy="1152128"/>
          </a:xfrm>
          <a:prstGeom prst="rightArrow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428620" y="1037869"/>
            <a:ext cx="367389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b="1" dirty="0" smtClean="0">
                <a:solidFill>
                  <a:prstClr val="white"/>
                </a:solidFill>
              </a:rPr>
              <a:t>Identificación de la idea/Elaboración</a:t>
            </a:r>
          </a:p>
          <a:p>
            <a:pPr>
              <a:lnSpc>
                <a:spcPct val="90000"/>
              </a:lnSpc>
            </a:pPr>
            <a:r>
              <a:rPr lang="es-ES" b="1" dirty="0" smtClean="0">
                <a:solidFill>
                  <a:prstClr val="white"/>
                </a:solidFill>
              </a:rPr>
              <a:t>proyecto</a:t>
            </a:r>
            <a:endParaRPr lang="es-ES" b="1" dirty="0">
              <a:solidFill>
                <a:prstClr val="white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520918" y="2009372"/>
            <a:ext cx="2160240" cy="213970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1" name="20 Flecha derecha"/>
          <p:cNvSpPr/>
          <p:nvPr/>
        </p:nvSpPr>
        <p:spPr>
          <a:xfrm>
            <a:off x="6523510" y="1145276"/>
            <a:ext cx="2436276" cy="1152128"/>
          </a:xfrm>
          <a:prstGeom prst="right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2" name="Shape 40"/>
          <p:cNvSpPr txBox="1"/>
          <p:nvPr/>
        </p:nvSpPr>
        <p:spPr>
          <a:xfrm>
            <a:off x="6624736" y="2153388"/>
            <a:ext cx="2051720" cy="925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Fondo de fondos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Aceleradoras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s-AR" sz="1700" b="1" dirty="0">
              <a:solidFill>
                <a:prstClr val="black">
                  <a:lumMod val="75000"/>
                  <a:lumOff val="25000"/>
                </a:prstClr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588224" y="1516142"/>
            <a:ext cx="1673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prstClr val="white"/>
                </a:solidFill>
              </a:rPr>
              <a:t>Nueva empresa</a:t>
            </a:r>
            <a:endParaRPr lang="es-ES" b="1" dirty="0">
              <a:solidFill>
                <a:prstClr val="white"/>
              </a:solidFill>
            </a:endParaRPr>
          </a:p>
        </p:txBody>
      </p:sp>
      <p:sp>
        <p:nvSpPr>
          <p:cNvPr id="24" name="Right Brace 21"/>
          <p:cNvSpPr/>
          <p:nvPr/>
        </p:nvSpPr>
        <p:spPr>
          <a:xfrm rot="5400000">
            <a:off x="3280007" y="2905603"/>
            <a:ext cx="223951" cy="2077186"/>
          </a:xfrm>
          <a:prstGeom prst="rightBrace">
            <a:avLst>
              <a:gd name="adj1" fmla="val 44614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Shape 40"/>
          <p:cNvSpPr txBox="1"/>
          <p:nvPr/>
        </p:nvSpPr>
        <p:spPr>
          <a:xfrm>
            <a:off x="2411760" y="4051334"/>
            <a:ext cx="2051720" cy="1033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Promover la generación de más emprendedores</a:t>
            </a:r>
            <a:endParaRPr lang="es-AR" sz="1700" i="1" dirty="0">
              <a:solidFill>
                <a:prstClr val="black">
                  <a:lumMod val="75000"/>
                  <a:lumOff val="25000"/>
                </a:prstClr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26" name="Right Brace 21"/>
          <p:cNvSpPr/>
          <p:nvPr/>
        </p:nvSpPr>
        <p:spPr>
          <a:xfrm rot="5400000">
            <a:off x="5332743" y="3265643"/>
            <a:ext cx="223951" cy="2077186"/>
          </a:xfrm>
          <a:prstGeom prst="rightBrace">
            <a:avLst>
              <a:gd name="adj1" fmla="val 44614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Shape 40"/>
          <p:cNvSpPr txBox="1"/>
          <p:nvPr/>
        </p:nvSpPr>
        <p:spPr>
          <a:xfrm>
            <a:off x="4355976" y="4411374"/>
            <a:ext cx="2182099" cy="17539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Acelerar el crecimiento de emprendimientos en marcha.</a:t>
            </a:r>
          </a:p>
          <a:p>
            <a:pPr algn="ctr"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Desbloquear potencial</a:t>
            </a:r>
            <a:endParaRPr lang="es-AR" sz="1700" i="1" dirty="0">
              <a:solidFill>
                <a:prstClr val="black">
                  <a:lumMod val="75000"/>
                  <a:lumOff val="25000"/>
                </a:prstClr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28" name="Right Brace 21"/>
          <p:cNvSpPr/>
          <p:nvPr/>
        </p:nvSpPr>
        <p:spPr>
          <a:xfrm rot="5400000">
            <a:off x="7486710" y="3509799"/>
            <a:ext cx="223953" cy="2164941"/>
          </a:xfrm>
          <a:prstGeom prst="rightBrace">
            <a:avLst>
              <a:gd name="adj1" fmla="val 44614"/>
              <a:gd name="adj2" fmla="val 5000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hape 40"/>
          <p:cNvSpPr txBox="1"/>
          <p:nvPr/>
        </p:nvSpPr>
        <p:spPr>
          <a:xfrm>
            <a:off x="6588224" y="4699406"/>
            <a:ext cx="2106571" cy="1033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s-AR" sz="1700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Open Sans"/>
                <a:cs typeface="Open Sans"/>
                <a:sym typeface="Open Sans"/>
              </a:rPr>
              <a:t>Promover la creación de empresas de alto impacto</a:t>
            </a:r>
            <a:endParaRPr lang="es-AR" sz="1700" i="1" dirty="0">
              <a:solidFill>
                <a:prstClr val="black">
                  <a:lumMod val="75000"/>
                  <a:lumOff val="25000"/>
                </a:prstClr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407195" y="6237312"/>
            <a:ext cx="1444725" cy="407127"/>
          </a:xfrm>
          <a:prstGeom prst="rect">
            <a:avLst/>
          </a:prstGeom>
          <a:solidFill>
            <a:srgbClr val="006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555776" y="6228020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prstClr val="white"/>
                </a:solidFill>
              </a:rPr>
              <a:t>Individuo</a:t>
            </a:r>
            <a:endParaRPr lang="es-ES" b="1" dirty="0">
              <a:solidFill>
                <a:prstClr val="white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572000" y="6246604"/>
            <a:ext cx="1791721" cy="407127"/>
          </a:xfrm>
          <a:prstGeom prst="rect">
            <a:avLst/>
          </a:prstGeom>
          <a:solidFill>
            <a:srgbClr val="006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576565" y="6237312"/>
            <a:ext cx="1787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prstClr val="white"/>
                </a:solidFill>
              </a:rPr>
              <a:t>Emprendimiento</a:t>
            </a:r>
            <a:endParaRPr lang="es-ES" b="1" dirty="0">
              <a:solidFill>
                <a:prstClr val="white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956743" y="6246604"/>
            <a:ext cx="1791721" cy="407127"/>
          </a:xfrm>
          <a:prstGeom prst="rect">
            <a:avLst/>
          </a:prstGeom>
          <a:solidFill>
            <a:srgbClr val="006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7017631" y="6237312"/>
            <a:ext cx="1669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prstClr val="white"/>
                </a:solidFill>
              </a:rPr>
              <a:t>Nueva Empresa</a:t>
            </a:r>
            <a:endParaRPr lang="es-ES" b="1" dirty="0">
              <a:solidFill>
                <a:prstClr val="white"/>
              </a:solidFill>
            </a:endParaRPr>
          </a:p>
        </p:txBody>
      </p:sp>
      <p:sp>
        <p:nvSpPr>
          <p:cNvPr id="36" name="35 Flecha derecha"/>
          <p:cNvSpPr/>
          <p:nvPr/>
        </p:nvSpPr>
        <p:spPr>
          <a:xfrm>
            <a:off x="4036618" y="6246604"/>
            <a:ext cx="498870" cy="41958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7" name="36 Flecha derecha"/>
          <p:cNvSpPr/>
          <p:nvPr/>
        </p:nvSpPr>
        <p:spPr>
          <a:xfrm>
            <a:off x="6444208" y="6237312"/>
            <a:ext cx="498870" cy="41958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"/>
          <p:cNvSpPr txBox="1"/>
          <p:nvPr/>
        </p:nvSpPr>
        <p:spPr>
          <a:xfrm>
            <a:off x="2439796" y="1305853"/>
            <a:ext cx="6308668" cy="42462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CAPITAL SEMILLA: 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destinado </a:t>
            </a:r>
            <a:r>
              <a:rPr lang="es-AR" sz="2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a proyectos de estadios 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temprano</a:t>
            </a: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PAC </a:t>
            </a: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EMPRENDEDORES:</a:t>
            </a:r>
            <a:r>
              <a:rPr lang="es-AR" sz="2800" dirty="0">
                <a:sym typeface="Open Sans"/>
              </a:rPr>
              <a:t> asistencia técnica y adquisiciones</a:t>
            </a: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 </a:t>
            </a: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FONDO </a:t>
            </a:r>
            <a:r>
              <a:rPr lang="es-AR" sz="2800" b="1" dirty="0">
                <a:solidFill>
                  <a:srgbClr val="0070C0"/>
                </a:solidFill>
                <a:sym typeface="Open Sans"/>
              </a:rPr>
              <a:t>DE </a:t>
            </a: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FONDOS:</a:t>
            </a:r>
            <a:r>
              <a:rPr lang="es-AR" sz="2800" dirty="0">
                <a:solidFill>
                  <a:schemeClr val="tx1">
                    <a:lumMod val="85000"/>
                    <a:lumOff val="15000"/>
                  </a:schemeClr>
                </a:solidFill>
                <a:sym typeface="Open Sans"/>
              </a:rPr>
              <a:t> e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mpresas </a:t>
            </a:r>
            <a:r>
              <a:rPr lang="es-AR" sz="2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de alto 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impacto</a:t>
            </a: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>
              <a:solidFill>
                <a:schemeClr val="tx1">
                  <a:lumMod val="85000"/>
                  <a:lumOff val="15000"/>
                </a:schemeClr>
              </a:solidFill>
              <a:ea typeface="Open Sans"/>
              <a:cs typeface="Open Sans"/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>
                <a:solidFill>
                  <a:srgbClr val="0070C0"/>
                </a:solidFill>
                <a:sym typeface="Open Sans"/>
              </a:rPr>
              <a:t>FORTALECIMIENTO DE </a:t>
            </a: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INCUBADORAS: 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Open Sans"/>
              </a:rPr>
              <a:t>mayor representatividad</a:t>
            </a:r>
            <a:endParaRPr lang="es-AR" sz="2800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>
              <a:solidFill>
                <a:schemeClr val="tx1">
                  <a:lumMod val="85000"/>
                  <a:lumOff val="15000"/>
                </a:schemeClr>
              </a:solidFill>
              <a:ea typeface="Open Sans"/>
              <a:cs typeface="Open Sans"/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206787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FINANCIAMIENTO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40"/>
          <p:cNvSpPr txBox="1"/>
          <p:nvPr/>
        </p:nvSpPr>
        <p:spPr>
          <a:xfrm>
            <a:off x="2406468" y="372231"/>
            <a:ext cx="6308668" cy="3347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ACADEMIA ARGENTINA EMPRENDE: </a:t>
            </a:r>
            <a:endParaRPr lang="es-AR" sz="2800" dirty="0" smtClean="0">
              <a:solidFill>
                <a:schemeClr val="tx1">
                  <a:lumMod val="85000"/>
                  <a:lumOff val="15000"/>
                </a:schemeClr>
              </a:solidFill>
              <a:ea typeface="Open Sans"/>
              <a:cs typeface="Open Sans"/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>
              <a:solidFill>
                <a:schemeClr val="tx1">
                  <a:lumMod val="85000"/>
                  <a:lumOff val="15000"/>
                </a:schemeClr>
              </a:solidFill>
              <a:ea typeface="Open Sans"/>
              <a:cs typeface="Open Sans"/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 smtClean="0">
              <a:solidFill>
                <a:schemeClr val="tx1">
                  <a:lumMod val="85000"/>
                  <a:lumOff val="15000"/>
                </a:schemeClr>
              </a:solidFill>
              <a:ea typeface="Open Sans"/>
              <a:cs typeface="Open Sans"/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Actividades </a:t>
            </a:r>
            <a:r>
              <a:rPr lang="es-AR" sz="2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de sensibilización 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abiertas</a:t>
            </a: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 smtClean="0">
              <a:solidFill>
                <a:schemeClr val="tx1">
                  <a:lumMod val="85000"/>
                  <a:lumOff val="15000"/>
                </a:schemeClr>
              </a:solidFill>
              <a:ea typeface="Open Sans"/>
              <a:cs typeface="Open Sans"/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 smtClean="0">
              <a:solidFill>
                <a:schemeClr val="tx1">
                  <a:lumMod val="85000"/>
                  <a:lumOff val="15000"/>
                </a:schemeClr>
              </a:solidFill>
              <a:ea typeface="Open Sans"/>
              <a:cs typeface="Open Sans"/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Formación </a:t>
            </a:r>
            <a:r>
              <a:rPr lang="es-AR" sz="2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de 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formadores</a:t>
            </a:r>
          </a:p>
          <a:p>
            <a:endParaRPr lang="es-AR" sz="2800" dirty="0" smtClean="0"/>
          </a:p>
          <a:p>
            <a:r>
              <a:rPr lang="es-AR" sz="2800" dirty="0"/>
              <a:t>D</a:t>
            </a:r>
            <a:r>
              <a:rPr lang="es-AR" sz="2800" dirty="0" smtClean="0"/>
              <a:t>esarrollo </a:t>
            </a:r>
            <a:r>
              <a:rPr lang="es-AR" sz="2800" dirty="0"/>
              <a:t>de las habilidades n</a:t>
            </a:r>
            <a:r>
              <a:rPr lang="es-AR" sz="2800" dirty="0" smtClean="0"/>
              <a:t>ecesarias </a:t>
            </a:r>
            <a:r>
              <a:rPr lang="es-AR" sz="2800" dirty="0"/>
              <a:t>para </a:t>
            </a:r>
            <a:r>
              <a:rPr lang="es-AR" sz="2800" dirty="0" smtClean="0"/>
              <a:t>emprender</a:t>
            </a:r>
            <a:endParaRPr lang="es-AR" sz="2800" dirty="0"/>
          </a:p>
          <a:p>
            <a:endParaRPr lang="es-AR" sz="2800" dirty="0" smtClean="0"/>
          </a:p>
          <a:p>
            <a:r>
              <a:rPr lang="es-AR" sz="2800" dirty="0" smtClean="0"/>
              <a:t>Instancias presenciales y </a:t>
            </a:r>
            <a:r>
              <a:rPr lang="es-AR" sz="2800" dirty="0" err="1" smtClean="0"/>
              <a:t>semi</a:t>
            </a:r>
            <a:r>
              <a:rPr lang="es-AR" sz="2800" dirty="0" smtClean="0"/>
              <a:t>-presenciales</a:t>
            </a:r>
            <a:endParaRPr lang="es-AR" sz="2800" dirty="0"/>
          </a:p>
          <a:p>
            <a:r>
              <a:rPr lang="es-AR" sz="2800" dirty="0"/>
              <a:t/>
            </a:r>
            <a:br>
              <a:rPr lang="es-AR" sz="2800" dirty="0"/>
            </a:br>
            <a:endParaRPr lang="es-AR" sz="2800" dirty="0">
              <a:solidFill>
                <a:schemeClr val="tx1">
                  <a:lumMod val="85000"/>
                  <a:lumOff val="15000"/>
                </a:schemeClr>
              </a:solidFill>
              <a:ea typeface="Open Sans"/>
              <a:cs typeface="Open Sans"/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206787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CAPACITACIONES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0"/>
          <p:cNvSpPr txBox="1"/>
          <p:nvPr/>
        </p:nvSpPr>
        <p:spPr>
          <a:xfrm>
            <a:off x="2411760" y="1847002"/>
            <a:ext cx="6308668" cy="42462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CIUDADES PARA EMPRENDER: </a:t>
            </a: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"/>
                <a:cs typeface="Open Sans"/>
                <a:sym typeface="Open Sans"/>
              </a:rPr>
              <a:t>desarrollo de políticas emprendedoras con mesas de trabajo local. </a:t>
            </a: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CLUB EMPRENDEDOR:</a:t>
            </a:r>
            <a:r>
              <a:rPr lang="es-AR" sz="2800" dirty="0" smtClean="0">
                <a:sym typeface="Open Sans"/>
              </a:rPr>
              <a:t> desarrollo de espacios de trabajo colaborativo. Equipamiento de nuevas tecnologías.</a:t>
            </a: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 </a:t>
            </a: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2800" b="1" dirty="0" smtClean="0">
                <a:solidFill>
                  <a:srgbClr val="0070C0"/>
                </a:solidFill>
                <a:sym typeface="Open Sans"/>
              </a:rPr>
              <a:t>EVENTOS INCUBAR: </a:t>
            </a:r>
            <a:r>
              <a:rPr lang="es-AR" sz="2800" dirty="0">
                <a:sym typeface="Open Sans"/>
              </a:rPr>
              <a:t>fortalecimiento de </a:t>
            </a:r>
            <a:r>
              <a:rPr lang="es-AR" sz="2800" dirty="0" smtClean="0">
                <a:sym typeface="Open Sans"/>
              </a:rPr>
              <a:t>incubadoras</a:t>
            </a: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 smtClean="0"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dirty="0">
              <a:sym typeface="Open Sans"/>
            </a:endParaRPr>
          </a:p>
          <a:p>
            <a:pPr algn="ctr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3000" b="1" i="1" dirty="0" smtClean="0">
              <a:solidFill>
                <a:srgbClr val="009BD2"/>
              </a:solidFill>
              <a:sym typeface="Open Sans"/>
            </a:endParaRPr>
          </a:p>
          <a:p>
            <a:pPr algn="ctr"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3000" b="1" i="1" dirty="0">
              <a:solidFill>
                <a:srgbClr val="009BD2"/>
              </a:solidFill>
              <a:sym typeface="Open Sans"/>
            </a:endParaRPr>
          </a:p>
          <a:p>
            <a:pPr algn="ctr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s-AR" sz="3000" b="1" i="1" dirty="0" smtClean="0">
                <a:solidFill>
                  <a:srgbClr val="009BD2"/>
                </a:solidFill>
                <a:sym typeface="Open Sans"/>
                <a:hlinkClick r:id="rId2"/>
              </a:rPr>
              <a:t>ssemprendedores@produccion.gob.ar</a:t>
            </a:r>
            <a:r>
              <a:rPr lang="es-AR" sz="3000" b="1" i="1" dirty="0" smtClean="0">
                <a:solidFill>
                  <a:srgbClr val="009BD2"/>
                </a:solidFill>
                <a:sym typeface="Open Sans"/>
              </a:rPr>
              <a:t> </a:t>
            </a:r>
            <a:endParaRPr lang="es-AR" sz="3000" b="1" i="1" dirty="0">
              <a:solidFill>
                <a:srgbClr val="009BD2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  <a:p>
            <a:pPr>
              <a:lnSpc>
                <a:spcPct val="70000"/>
              </a:lnSpc>
              <a:buClr>
                <a:srgbClr val="000000"/>
              </a:buClr>
              <a:buSzPct val="25000"/>
            </a:pPr>
            <a:endParaRPr lang="es-AR" sz="2800" b="1" dirty="0" smtClean="0">
              <a:solidFill>
                <a:srgbClr val="0070C0"/>
              </a:solidFill>
              <a:sym typeface="Open San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206787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COMUNIDAD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Marcador de contenido 1"/>
          <p:cNvSpPr>
            <a:spLocks noGrp="1"/>
          </p:cNvSpPr>
          <p:nvPr>
            <p:ph idx="1"/>
          </p:nvPr>
        </p:nvSpPr>
        <p:spPr>
          <a:xfrm>
            <a:off x="1326468" y="2636912"/>
            <a:ext cx="649106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PROGRAMAS PARA LAS PEQUEÑAS Y MEDIANAS EMPRESAS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CAPACITACION </a:t>
            </a:r>
            <a:r>
              <a:rPr lang="en-US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PyME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67744" y="206787"/>
            <a:ext cx="6624736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EN INSTITUCIONES</a:t>
            </a:r>
            <a:endParaRPr lang="es-AR" sz="2800" b="1" dirty="0" smtClean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EN EMPRESA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A</a:t>
            </a:r>
            <a:r>
              <a:rPr lang="es-AR" sz="2800" b="1" dirty="0" smtClean="0">
                <a:solidFill>
                  <a:srgbClr val="0070C0"/>
                </a:solidFill>
              </a:rPr>
              <a:t> DISTANCIA</a:t>
            </a:r>
          </a:p>
          <a:p>
            <a:endParaRPr lang="es-AR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EN SEMINARIOS</a:t>
            </a:r>
            <a:endParaRPr lang="es-AR" sz="2800" b="1" dirty="0" smtClean="0">
              <a:solidFill>
                <a:srgbClr val="0070C0"/>
              </a:solidFill>
            </a:endParaRPr>
          </a:p>
          <a:p>
            <a:endParaRPr lang="es-AR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A TRAVES DE CAMARAS SECTORIALES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en-US" sz="3500" b="1" i="1" dirty="0" smtClean="0">
                <a:solidFill>
                  <a:srgbClr val="0070C0"/>
                </a:solidFill>
              </a:rPr>
              <a:t>CAPACITACION A MEDIDA</a:t>
            </a:r>
            <a:endParaRPr lang="es-AR" sz="35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EXPERTOS  </a:t>
            </a:r>
            <a:r>
              <a:rPr lang="en-US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PyME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67744" y="206787"/>
            <a:ext cx="66247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INTERPRETAR LA NECESIDAD</a:t>
            </a:r>
          </a:p>
          <a:p>
            <a:endParaRPr lang="es-AR" sz="2800" b="1" dirty="0">
              <a:solidFill>
                <a:srgbClr val="0070C0"/>
              </a:solidFill>
            </a:endParaRPr>
          </a:p>
          <a:p>
            <a:r>
              <a:rPr lang="es-AR" sz="2800" b="1" dirty="0" smtClean="0">
                <a:solidFill>
                  <a:srgbClr val="0070C0"/>
                </a:solidFill>
              </a:rPr>
              <a:t>DIAGNOSTICO</a:t>
            </a:r>
          </a:p>
          <a:p>
            <a:endParaRPr lang="es-AR" sz="2800" b="1" dirty="0" smtClean="0">
              <a:solidFill>
                <a:srgbClr val="0070C0"/>
              </a:solidFill>
            </a:endParaRPr>
          </a:p>
          <a:p>
            <a:r>
              <a:rPr lang="es-AR" sz="2800" b="1" dirty="0" smtClean="0">
                <a:solidFill>
                  <a:srgbClr val="0070C0"/>
                </a:solidFill>
              </a:rPr>
              <a:t>ELABORACION DE UN PLAN DE ACCION</a:t>
            </a:r>
          </a:p>
          <a:p>
            <a:endParaRPr lang="es-AR" sz="2800" b="1" dirty="0">
              <a:solidFill>
                <a:srgbClr val="0070C0"/>
              </a:solidFill>
            </a:endParaRPr>
          </a:p>
          <a:p>
            <a:r>
              <a:rPr lang="es-AR" sz="2800" b="1" dirty="0" smtClean="0">
                <a:solidFill>
                  <a:srgbClr val="0070C0"/>
                </a:solidFill>
              </a:rPr>
              <a:t>ACOMPAÑAMIENTO EN IMPLEMENTACION</a:t>
            </a:r>
          </a:p>
          <a:p>
            <a:endParaRPr lang="es-AR" sz="2800" b="1" dirty="0">
              <a:solidFill>
                <a:srgbClr val="0070C0"/>
              </a:solidFill>
            </a:endParaRPr>
          </a:p>
          <a:p>
            <a:r>
              <a:rPr lang="es-AR" sz="2800" b="1" dirty="0" smtClean="0">
                <a:solidFill>
                  <a:srgbClr val="0070C0"/>
                </a:solidFill>
              </a:rPr>
              <a:t>SEGUIMIENTO EN EL TIEMPO</a:t>
            </a:r>
          </a:p>
          <a:p>
            <a:endParaRPr lang="es-AR" sz="2800" b="1" dirty="0">
              <a:solidFill>
                <a:srgbClr val="0070C0"/>
              </a:solidFill>
            </a:endParaRPr>
          </a:p>
          <a:p>
            <a:r>
              <a:rPr lang="es-AR" sz="2800" b="1" dirty="0" smtClean="0">
                <a:solidFill>
                  <a:srgbClr val="0070C0"/>
                </a:solidFill>
              </a:rPr>
              <a:t>AVAL PARA OTRAS HERRAMIENTAS</a:t>
            </a:r>
            <a:r>
              <a:rPr lang="es-AR" sz="2800" b="1" dirty="0" smtClean="0"/>
              <a:t> </a:t>
            </a:r>
          </a:p>
          <a:p>
            <a:endParaRPr lang="es-AR" sz="2800" b="1" dirty="0"/>
          </a:p>
          <a:p>
            <a:pPr algn="ctr"/>
            <a:r>
              <a:rPr lang="es-AR" sz="2800" b="1" dirty="0" smtClean="0">
                <a:hlinkClick r:id="rId3"/>
              </a:rPr>
              <a:t>mogensenmagali@gmail.com</a:t>
            </a:r>
            <a:r>
              <a:rPr lang="es-AR" sz="2800" b="1" dirty="0" smtClean="0"/>
              <a:t> </a:t>
            </a:r>
          </a:p>
          <a:p>
            <a:endParaRPr lang="es-AR" sz="2800" b="1" dirty="0"/>
          </a:p>
          <a:p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26279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OBJETIVOS SECRETARIA DE EMPRENDEDORES Y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PyMEs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67744" y="260648"/>
            <a:ext cx="66247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accent1">
                    <a:lumMod val="75000"/>
                  </a:schemeClr>
                </a:solidFill>
              </a:rPr>
              <a:t>INNOVACION PRODUCTIVA</a:t>
            </a:r>
          </a:p>
          <a:p>
            <a:endParaRPr lang="es-A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sz="2800" b="1" dirty="0" smtClean="0">
                <a:solidFill>
                  <a:schemeClr val="accent1">
                    <a:lumMod val="75000"/>
                  </a:schemeClr>
                </a:solidFill>
              </a:rPr>
              <a:t>DESARROLLO DE CAPACIDADES </a:t>
            </a:r>
          </a:p>
          <a:p>
            <a:endParaRPr lang="es-A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FORTALECER LA ASOCIATIVIDAD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DESARROLLO CULTURA E INDUSTRIA DEL CAPITAL EMPRENDEDOR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EMPRESAS FAMILIARES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ACCESO A MERCADOS REGIONAL Y GLOBALES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9827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49129" y="27384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-108520" y="206787"/>
            <a:ext cx="23762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DE APOYO A LA COMPETITIVIDAD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EMPRESAS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67744" y="206787"/>
            <a:ext cx="66247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COBERTURA DE SISTEMAS DE GESTION</a:t>
            </a:r>
          </a:p>
          <a:p>
            <a:endParaRPr lang="es-AR" sz="2800" b="1" dirty="0">
              <a:solidFill>
                <a:srgbClr val="0070C0"/>
              </a:solidFill>
            </a:endParaRPr>
          </a:p>
          <a:p>
            <a:r>
              <a:rPr lang="es-AR" sz="2800" b="1" dirty="0" smtClean="0">
                <a:solidFill>
                  <a:srgbClr val="0070C0"/>
                </a:solidFill>
              </a:rPr>
              <a:t>DISE</a:t>
            </a:r>
            <a:r>
              <a:rPr lang="en-US" sz="2800" b="1" dirty="0" smtClean="0">
                <a:solidFill>
                  <a:srgbClr val="0070C0"/>
                </a:solidFill>
              </a:rPr>
              <a:t>ÑO DE PRODUCTO</a:t>
            </a:r>
            <a:endParaRPr lang="es-AR" sz="2800" b="1" dirty="0" smtClean="0">
              <a:solidFill>
                <a:srgbClr val="0070C0"/>
              </a:solidFill>
            </a:endParaRPr>
          </a:p>
          <a:p>
            <a:endParaRPr lang="es-AR" sz="2800" b="1" dirty="0" smtClean="0">
              <a:solidFill>
                <a:srgbClr val="0070C0"/>
              </a:solidFill>
            </a:endParaRPr>
          </a:p>
          <a:p>
            <a:r>
              <a:rPr lang="es-AR" sz="2800" b="1" dirty="0" smtClean="0">
                <a:solidFill>
                  <a:srgbClr val="0070C0"/>
                </a:solidFill>
              </a:rPr>
              <a:t>APOYO A ESTRATEGIA DE MARKETING</a:t>
            </a:r>
          </a:p>
          <a:p>
            <a:endParaRPr lang="es-AR" sz="2800" b="1" dirty="0">
              <a:solidFill>
                <a:srgbClr val="0070C0"/>
              </a:solidFill>
            </a:endParaRPr>
          </a:p>
          <a:p>
            <a:r>
              <a:rPr lang="es-AR" sz="2800" b="1" dirty="0" smtClean="0">
                <a:solidFill>
                  <a:srgbClr val="0070C0"/>
                </a:solidFill>
              </a:rPr>
              <a:t>IMAGEN CORPORATIVA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APOYO AL ACCESO A LA LEY DE SOFTWARE</a:t>
            </a:r>
            <a:endParaRPr lang="es-AR" sz="2800" b="1" dirty="0" smtClean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es-AR" sz="2800" b="1" dirty="0" smtClean="0">
                <a:solidFill>
                  <a:srgbClr val="0070C0"/>
                </a:solidFill>
                <a:hlinkClick r:id="rId2"/>
              </a:rPr>
              <a:t>infopac@producción.gob.ar</a:t>
            </a:r>
            <a:r>
              <a:rPr lang="es-AR" sz="2800" b="1" dirty="0" smtClean="0">
                <a:solidFill>
                  <a:srgbClr val="0070C0"/>
                </a:solidFill>
              </a:rPr>
              <a:t> </a:t>
            </a:r>
            <a:endParaRPr lang="es-AR" sz="2800" b="1" dirty="0">
              <a:solidFill>
                <a:srgbClr val="0070C0"/>
              </a:solidFill>
            </a:endParaRPr>
          </a:p>
          <a:p>
            <a:endParaRPr lang="es-AR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49129" y="27384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-108520" y="206787"/>
            <a:ext cx="23762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DE APOYO A LA COMPETITIVIDAD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CLUSTERS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67744" y="206787"/>
            <a:ext cx="66247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ASOCIATIVIDAD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BIENES DE CAPITAL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CAPACITACION TECNICA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DESARROLLO DE TECNOLOGIA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FORTALECIMIENTO DE LA CADENA DE VALOR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es-AR" sz="2800" b="1" dirty="0">
                <a:solidFill>
                  <a:srgbClr val="0070C0"/>
                </a:solidFill>
                <a:hlinkClick r:id="rId2"/>
              </a:rPr>
              <a:t>infopac@producción.gob.ar</a:t>
            </a:r>
            <a:r>
              <a:rPr lang="es-AR" sz="2800" b="1" dirty="0">
                <a:solidFill>
                  <a:srgbClr val="0070C0"/>
                </a:solidFill>
              </a:rPr>
              <a:t> </a:t>
            </a:r>
          </a:p>
          <a:p>
            <a:endParaRPr lang="es-AR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3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 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NACIONAL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CALIDAD</a:t>
            </a:r>
          </a:p>
          <a:p>
            <a:pPr algn="ctr"/>
            <a:r>
              <a:rPr lang="en-US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PyME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39752" y="476672"/>
            <a:ext cx="61926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rgbClr val="0070C0"/>
                </a:solidFill>
              </a:rPr>
              <a:t>FOMENTAR LA CALIDAD COMO CULTURA Y BASE PARA EL DESARROLLO FUTURO, COMPETITIVIDAD LOCAL, ACCESO A LOS MERCADOS GLOBALES, CON FOCO EN PROCESOS, PRODUCTOS, RECURSOS HUMANOS Y MEDIO AMBIENTE</a:t>
            </a:r>
            <a:endParaRPr lang="es-AR" dirty="0">
              <a:solidFill>
                <a:srgbClr val="0070C0"/>
              </a:solidFill>
            </a:endParaRPr>
          </a:p>
        </p:txBody>
      </p:sp>
      <p:pic>
        <p:nvPicPr>
          <p:cNvPr id="1030" name="Picture 6" descr="http://logonoid.com/images/iso-9001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71211"/>
            <a:ext cx="1728192" cy="78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.minsteronline.co.uk/wp-content/uploads/2013/01/iso-14001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89337"/>
            <a:ext cx="1728192" cy="75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nitedelectronicrecycling.com/wp-content/uploads/2013/10/ohsas-18001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9" y="3121551"/>
            <a:ext cx="1728191" cy="68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288848" y="40770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PRODUCTIVIDAD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453704" y="4077072"/>
            <a:ext cx="196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SUSTENTABILIDAD</a:t>
            </a:r>
            <a:endParaRPr lang="es-A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815505" y="40770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SEGURIDAD</a:t>
            </a:r>
            <a:endParaRPr lang="es-A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39752" y="4581128"/>
            <a:ext cx="6192688" cy="4770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/>
                </a:solidFill>
              </a:rPr>
              <a:t>GESTION RESPONSABLE Y SUSTENTABLE</a:t>
            </a:r>
            <a:endParaRPr lang="es-AR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Marcador de contenido 1"/>
          <p:cNvSpPr>
            <a:spLocks noGrp="1"/>
          </p:cNvSpPr>
          <p:nvPr>
            <p:ph idx="1"/>
          </p:nvPr>
        </p:nvSpPr>
        <p:spPr>
          <a:xfrm>
            <a:off x="1326468" y="2636912"/>
            <a:ext cx="649106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FINANCIAMIENTO PARA LAS PEQUEÑAS Y MEDIANAS EMPRESAS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BANCARIZABLES</a:t>
            </a:r>
          </a:p>
          <a:p>
            <a:pPr algn="ctr"/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FONAPYME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67744" y="206787"/>
            <a:ext cx="66247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70C0"/>
                </a:solidFill>
              </a:rPr>
              <a:t>FONAPYME</a:t>
            </a:r>
          </a:p>
          <a:p>
            <a:endParaRPr lang="en-US" sz="1000" b="1" dirty="0">
              <a:solidFill>
                <a:srgbClr val="0070C0"/>
              </a:solidFill>
            </a:endParaRPr>
          </a:p>
          <a:p>
            <a:endParaRPr lang="en-US" sz="1000" b="1" dirty="0" smtClean="0">
              <a:solidFill>
                <a:srgbClr val="0070C0"/>
              </a:solidFill>
            </a:endParaRPr>
          </a:p>
          <a:p>
            <a:pPr algn="ctr"/>
            <a:endParaRPr lang="en-US" sz="2600" b="1" dirty="0" smtClean="0">
              <a:solidFill>
                <a:srgbClr val="0070C0"/>
              </a:solidFill>
              <a:hlinkClick r:id="rId2"/>
            </a:endParaRPr>
          </a:p>
          <a:p>
            <a:pPr algn="ctr"/>
            <a:endParaRPr lang="en-US" sz="2600" b="1" dirty="0">
              <a:solidFill>
                <a:srgbClr val="0070C0"/>
              </a:solidFill>
              <a:hlinkClick r:id="rId2"/>
            </a:endParaRPr>
          </a:p>
          <a:p>
            <a:pPr algn="ctr"/>
            <a:endParaRPr lang="en-US" sz="2600" b="1" dirty="0" smtClean="0">
              <a:solidFill>
                <a:srgbClr val="0070C0"/>
              </a:solidFill>
              <a:hlinkClick r:id="rId2"/>
            </a:endParaRPr>
          </a:p>
          <a:p>
            <a:pPr algn="ctr"/>
            <a:endParaRPr lang="en-US" sz="2600" b="1" dirty="0">
              <a:solidFill>
                <a:srgbClr val="0070C0"/>
              </a:solidFill>
              <a:hlinkClick r:id="rId2"/>
            </a:endParaRPr>
          </a:p>
          <a:p>
            <a:pPr algn="ctr"/>
            <a:endParaRPr lang="en-US" sz="2600" b="1" dirty="0" smtClean="0">
              <a:solidFill>
                <a:srgbClr val="0070C0"/>
              </a:solidFill>
              <a:hlinkClick r:id="rId2"/>
            </a:endParaRPr>
          </a:p>
          <a:p>
            <a:pPr algn="ctr"/>
            <a:endParaRPr lang="en-US" sz="2600" b="1" dirty="0" smtClean="0">
              <a:solidFill>
                <a:srgbClr val="0070C0"/>
              </a:solidFill>
              <a:hlinkClick r:id="rId2"/>
            </a:endParaRPr>
          </a:p>
          <a:p>
            <a:pPr algn="ctr"/>
            <a:endParaRPr lang="en-US" sz="2600" b="1" dirty="0">
              <a:solidFill>
                <a:srgbClr val="0070C0"/>
              </a:solidFill>
              <a:hlinkClick r:id="rId2"/>
            </a:endParaRPr>
          </a:p>
          <a:p>
            <a:pPr algn="ctr"/>
            <a:r>
              <a:rPr lang="en-US" sz="2600" b="1" dirty="0" smtClean="0">
                <a:solidFill>
                  <a:srgbClr val="0070C0"/>
                </a:solidFill>
                <a:hlinkClick r:id="rId2"/>
              </a:rPr>
              <a:t>www.produccion.gob.ar/fonapyme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n-US" sz="2800" b="1" dirty="0">
              <a:solidFill>
                <a:srgbClr val="0070C0"/>
              </a:solidFill>
            </a:endParaRPr>
          </a:p>
          <a:p>
            <a:endParaRPr lang="en-US" sz="10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Director Nacional</a:t>
            </a:r>
            <a:endParaRPr lang="es-AR" sz="2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Federico Zin</a:t>
            </a: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600" b="1" dirty="0" smtClean="0">
                <a:solidFill>
                  <a:srgbClr val="0070C0"/>
                </a:solidFill>
                <a:hlinkClick r:id="rId3"/>
              </a:rPr>
              <a:t>financiamiento@produccion.gob.ar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86992"/>
            <a:ext cx="6677766" cy="193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3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BONIFICACION DE TASA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474" y="1700808"/>
            <a:ext cx="6758780" cy="36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2339752" y="260648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0070C0"/>
                </a:solidFill>
              </a:rPr>
              <a:t>REGIMEN BONIFICACION DE TASA</a:t>
            </a:r>
          </a:p>
          <a:p>
            <a:pPr algn="just"/>
            <a:endParaRPr lang="en-US" sz="1000" b="1" dirty="0">
              <a:solidFill>
                <a:srgbClr val="0070C0"/>
              </a:solidFill>
            </a:endParaRPr>
          </a:p>
          <a:p>
            <a:r>
              <a:rPr lang="en-US" sz="2600" dirty="0" smtClean="0">
                <a:solidFill>
                  <a:srgbClr val="0070C0"/>
                </a:solidFill>
              </a:rPr>
              <a:t>CONVENIO BANCO DE INVERSION Y COMERCIO EXTERIOR (BICE)</a:t>
            </a:r>
            <a:endParaRPr lang="es-AR" sz="2600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39752" y="5589240"/>
            <a:ext cx="61926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>
                <a:solidFill>
                  <a:srgbClr val="0070C0"/>
                </a:solidFill>
                <a:hlinkClick r:id="rId3"/>
              </a:rPr>
              <a:t>http://www.produccion.gob.ar/regimen-de-bonificacion-de-tasas</a:t>
            </a:r>
            <a:r>
              <a:rPr lang="en-US" sz="2600" b="1" dirty="0" smtClean="0">
                <a:solidFill>
                  <a:srgbClr val="0070C0"/>
                </a:solidFill>
                <a:hlinkClick r:id="rId3"/>
              </a:rPr>
              <a:t>/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endParaRPr lang="es-AR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474" y="1700808"/>
            <a:ext cx="6758780" cy="279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206787"/>
            <a:ext cx="2123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BONIFICACION DE TASA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39752" y="260648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0070C0"/>
                </a:solidFill>
              </a:rPr>
              <a:t>REGIMEN BONIFICACION DE TASA</a:t>
            </a:r>
          </a:p>
          <a:p>
            <a:pPr algn="just"/>
            <a:endParaRPr lang="en-US" sz="1000" b="1" dirty="0">
              <a:solidFill>
                <a:srgbClr val="0070C0"/>
              </a:solidFill>
            </a:endParaRPr>
          </a:p>
          <a:p>
            <a:r>
              <a:rPr lang="en-US" sz="2600" dirty="0" smtClean="0">
                <a:solidFill>
                  <a:srgbClr val="0070C0"/>
                </a:solidFill>
              </a:rPr>
              <a:t>CONVENIO BANCO DE INVERSION Y COMERCIO EXTERIOR (BNA)</a:t>
            </a:r>
            <a:endParaRPr lang="es-AR" sz="2600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39752" y="4494599"/>
            <a:ext cx="6192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>
                <a:solidFill>
                  <a:srgbClr val="0070C0"/>
                </a:solidFill>
                <a:hlinkClick r:id="rId3"/>
              </a:rPr>
              <a:t>http://www.produccion.gob.ar/regimen-de-bonificacion-de-tasas</a:t>
            </a:r>
            <a:r>
              <a:rPr lang="en-US" sz="2600" b="1" dirty="0" smtClean="0">
                <a:solidFill>
                  <a:srgbClr val="0070C0"/>
                </a:solidFill>
                <a:hlinkClick r:id="rId3"/>
              </a:rPr>
              <a:t>/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endParaRPr lang="en-US" sz="10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Director Nacional</a:t>
            </a:r>
            <a:endParaRPr lang="es-AR" sz="2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Federico Zin</a:t>
            </a:r>
          </a:p>
          <a:p>
            <a:pPr algn="ctr"/>
            <a:r>
              <a:rPr lang="en-US" sz="2600" b="1" dirty="0" smtClean="0">
                <a:solidFill>
                  <a:srgbClr val="0070C0"/>
                </a:solidFill>
                <a:hlinkClick r:id="rId4"/>
              </a:rPr>
              <a:t>financiamiento@produccion.gob.ar</a:t>
            </a:r>
            <a:endParaRPr lang="es-AR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CONTACTO</a:t>
            </a:r>
            <a:endParaRPr lang="es-A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67744" y="836712"/>
            <a:ext cx="66247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hlinkClick r:id="rId2"/>
              </a:rPr>
              <a:t>www.produccion.gob.ar</a:t>
            </a:r>
          </a:p>
          <a:p>
            <a:pPr algn="ctr"/>
            <a:endParaRPr lang="en-US" sz="3600" b="1" dirty="0">
              <a:hlinkClick r:id="rId2"/>
            </a:endParaRPr>
          </a:p>
          <a:p>
            <a:pPr algn="ctr"/>
            <a:r>
              <a:rPr lang="en-US" sz="3600" b="1" dirty="0" smtClean="0">
                <a:hlinkClick r:id="rId2"/>
              </a:rPr>
              <a:t>empresario@produccion.gob.ar</a:t>
            </a:r>
            <a:endParaRPr lang="en-US" sz="3600" b="1" dirty="0" smtClean="0"/>
          </a:p>
          <a:p>
            <a:pPr algn="ctr"/>
            <a:endParaRPr lang="en-US" sz="4000" b="1" dirty="0"/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0800-333-7963</a:t>
            </a:r>
          </a:p>
          <a:p>
            <a:pPr algn="ctr"/>
            <a:endParaRPr lang="en-US" sz="4000" b="1" dirty="0">
              <a:solidFill>
                <a:srgbClr val="0070C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@</a:t>
            </a:r>
            <a:r>
              <a:rPr lang="en-US" sz="4000" b="1" dirty="0" err="1" smtClean="0">
                <a:solidFill>
                  <a:srgbClr val="0070C0"/>
                </a:solidFill>
              </a:rPr>
              <a:t>damiantestori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634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Marcador de contenido 1"/>
          <p:cNvSpPr>
            <a:spLocks noGrp="1"/>
          </p:cNvSpPr>
          <p:nvPr>
            <p:ph idx="1"/>
          </p:nvPr>
        </p:nvSpPr>
        <p:spPr>
          <a:xfrm>
            <a:off x="1326468" y="2636912"/>
            <a:ext cx="649106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MARCO REGULATORIO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PAQUETE EJECUTIVO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PAQUETE EJECUTIVO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106" y="260648"/>
            <a:ext cx="540531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REDUCCION PRESION FISCAL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96156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 smtClean="0">
                <a:solidFill>
                  <a:schemeClr val="accent1">
                    <a:lumMod val="75000"/>
                  </a:schemeClr>
                </a:solidFill>
              </a:rPr>
              <a:t>RG 3878/2016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JUNIO + JULIO + AGOSTO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SEPTIEMBRE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67744" y="404664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PAGO DE IVA TRIMESTRAL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267744" y="1816948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CERTIFICADO DE NO RETENCION DE IVA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95736" y="2393012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 smtClean="0">
                <a:solidFill>
                  <a:schemeClr val="accent1">
                    <a:lumMod val="75000"/>
                  </a:schemeClr>
                </a:solidFill>
              </a:rPr>
              <a:t>AUTOMATICO PARA MICROEMPRESAS CON 2 SALDOS LD</a:t>
            </a:r>
          </a:p>
          <a:p>
            <a:r>
              <a:rPr lang="es-AR" sz="2200" dirty="0" smtClean="0">
                <a:solidFill>
                  <a:schemeClr val="accent1">
                    <a:lumMod val="75000"/>
                  </a:schemeClr>
                </a:solidFill>
              </a:rPr>
              <a:t>PEQUEÑAS Y MEDIANAS T1 </a:t>
            </a:r>
            <a:r>
              <a:rPr lang="es-AR" sz="22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TRAMITE FLEXIBLE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EL CERTIFICADO TIENE 6 MESES DE VALIDACION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195736" y="4171727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SUBA DE UMBRALES DE RETENCION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+135% IVA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+400% GANANCIAS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267744" y="3614827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RETENCIONES DE IVA Y GANANCIAS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195736" y="5930116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DE 180 A 365 DIAS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267744" y="5373216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LIQUIDACION DE DIVISAS</a:t>
            </a:r>
          </a:p>
        </p:txBody>
      </p:sp>
    </p:spTree>
    <p:extLst>
      <p:ext uri="{BB962C8B-B14F-4D97-AF65-F5344CB8AC3E}">
        <p14:creationId xmlns:p14="http://schemas.microsoft.com/office/powerpoint/2010/main" val="99484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CLIMA DE NEGOCIOS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96156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SUPRIME EXIGENCIA OBJETO SOCIAL UNICO (SA Y SRL)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ELIMINA RESTRICCION CAPITAL SOCIAL MINIMO (SRL)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67744" y="404664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RESOLUCION 8/2016 IGJ </a:t>
            </a:r>
            <a:r>
              <a:rPr lang="en-US" sz="2800" b="1" dirty="0" smtClean="0">
                <a:solidFill>
                  <a:schemeClr val="bg1"/>
                </a:solidFill>
              </a:rPr>
              <a:t>(BA)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67744" y="1816948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RESOLUCION 9/2016 IGJ (BA)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95736" y="2393012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MODIFICA HERRAMIENTA PARA AUMENTAR EL VALOR DEL PATRIMONIO NETO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 CREDITO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96156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 smtClean="0">
                <a:solidFill>
                  <a:schemeClr val="accent1">
                    <a:lumMod val="75000"/>
                  </a:schemeClr>
                </a:solidFill>
              </a:rPr>
              <a:t>AUMENTO DE 14% AL 15,5% ($137 MIL MILLONES)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TASA 22%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67744" y="404664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LINEA CREDITO INVERSION PRODUCTIVA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267744" y="1772816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CAPITAL DE TRABAJO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95736" y="2348880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DESCUENTO DE CHEQUE Y VENTA DE FACTURA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AUMENTO DEL 30% AL 50%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195736" y="376116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PODRAN ACCEDER A CREDITO BANCARIO A CONDICION REGULAR ANTES DEL 31/12/2016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267744" y="3204264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CONTRIBUYENTES AFIP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95736" y="5251847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INCLUSION FINANCIERA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TASA 16%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267744" y="4694947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MI PRIMER CREDITO</a:t>
            </a:r>
            <a:endParaRPr lang="es-AR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Marcador de contenido 1"/>
          <p:cNvSpPr>
            <a:spLocks noGrp="1"/>
          </p:cNvSpPr>
          <p:nvPr>
            <p:ph idx="1"/>
          </p:nvPr>
        </p:nvSpPr>
        <p:spPr>
          <a:xfrm>
            <a:off x="1326468" y="2636912"/>
            <a:ext cx="649106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MARCO REGULATORIO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PAQUETE LEGISLATIVO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73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212372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>
            <a:off x="0" y="1916832"/>
            <a:ext cx="4283968" cy="4941168"/>
          </a:xfrm>
          <a:prstGeom prst="rtTriangle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Triángulo rectángulo"/>
          <p:cNvSpPr/>
          <p:nvPr/>
        </p:nvSpPr>
        <p:spPr>
          <a:xfrm>
            <a:off x="0" y="3068960"/>
            <a:ext cx="3347864" cy="378904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0" y="206787"/>
            <a:ext cx="2123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PRESION TRIBUTARIA</a:t>
            </a:r>
          </a:p>
          <a:p>
            <a:pPr algn="ctr"/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INCENTIVO</a:t>
            </a: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A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FISCAL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961564"/>
            <a:ext cx="66247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COMPENSACION 100% IMPUESTO DEBITOS Y CREDITOS COMO PAGO A CUENTA DE GANANCIAS PARA MICRO Y PEQUEÑAS EMPRESAS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ELIMINACION DEL IMPUESTO A LA GANANCIA MINIMA PRESUNTA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67744" y="404664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PRESION TRIBUTARIA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267744" y="2759443"/>
            <a:ext cx="640871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INCENTIVO FISCAL A LA INVERSION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95736" y="3335507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COMPUTO DEL 8% DE LA INVERSION A CUENTA DE PAGO DEL IMPUESTO A LAS GANANCIAS – HASTA 2% VENTAS</a:t>
            </a:r>
          </a:p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DEVOLUCION DEL IVA DE LAS INVERSIONES – CON CUPO DE $5 MIL MILLONES</a:t>
            </a:r>
            <a:endParaRPr lang="es-AR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9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9875</TotalTime>
  <Words>787</Words>
  <Application>Microsoft Office PowerPoint</Application>
  <PresentationFormat>Presentación en pantalla (4:3)</PresentationFormat>
  <Paragraphs>269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Tema de Office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Damian Testori</dc:creator>
  <cp:lastModifiedBy>Eduardo Detoma</cp:lastModifiedBy>
  <cp:revision>76</cp:revision>
  <dcterms:created xsi:type="dcterms:W3CDTF">2016-01-26T01:44:21Z</dcterms:created>
  <dcterms:modified xsi:type="dcterms:W3CDTF">2016-06-29T20:16:44Z</dcterms:modified>
</cp:coreProperties>
</file>